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4" r:id="rId2"/>
    <p:sldId id="259" r:id="rId3"/>
    <p:sldId id="322" r:id="rId4"/>
    <p:sldId id="297" r:id="rId5"/>
    <p:sldId id="308" r:id="rId6"/>
    <p:sldId id="309" r:id="rId7"/>
    <p:sldId id="310" r:id="rId8"/>
    <p:sldId id="311" r:id="rId9"/>
    <p:sldId id="298" r:id="rId10"/>
    <p:sldId id="299" r:id="rId11"/>
    <p:sldId id="314" r:id="rId12"/>
    <p:sldId id="301" r:id="rId13"/>
    <p:sldId id="305" r:id="rId14"/>
    <p:sldId id="304" r:id="rId15"/>
    <p:sldId id="325" r:id="rId16"/>
    <p:sldId id="326" r:id="rId17"/>
    <p:sldId id="329" r:id="rId18"/>
    <p:sldId id="330" r:id="rId19"/>
    <p:sldId id="332" r:id="rId20"/>
    <p:sldId id="331" r:id="rId21"/>
    <p:sldId id="333" r:id="rId22"/>
    <p:sldId id="323" r:id="rId23"/>
    <p:sldId id="317" r:id="rId24"/>
    <p:sldId id="318" r:id="rId25"/>
    <p:sldId id="319" r:id="rId26"/>
    <p:sldId id="320" r:id="rId27"/>
    <p:sldId id="278" r:id="rId28"/>
  </p:sldIdLst>
  <p:sldSz cx="11430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99"/>
    <a:srgbClr val="660066"/>
    <a:srgbClr val="FF0066"/>
    <a:srgbClr val="009900"/>
    <a:srgbClr val="660033"/>
    <a:srgbClr val="FFFFCC"/>
    <a:srgbClr val="80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4" autoAdjust="0"/>
    <p:restoredTop sz="94660"/>
  </p:normalViewPr>
  <p:slideViewPr>
    <p:cSldViewPr>
      <p:cViewPr>
        <p:scale>
          <a:sx n="66" d="100"/>
          <a:sy n="66" d="100"/>
        </p:scale>
        <p:origin x="-444" y="-162"/>
      </p:cViewPr>
      <p:guideLst>
        <p:guide orient="horz" pos="2160"/>
        <p:guide pos="36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B0C536F-36AB-4DB9-A661-2950E8885D5D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71298DA-0CD8-457C-89F2-A7227DEE2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79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298DA-0CD8-457C-89F2-A7227DEE29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9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Hoạt</a:t>
            </a:r>
            <a:r>
              <a:rPr lang="en-US" baseline="0" smtClean="0"/>
              <a:t> động 4: Tìm hiểu nguồn gây tiếng ồn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298DA-0CD8-457C-89F2-A7227DEE29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9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Củng</a:t>
            </a:r>
            <a:r>
              <a:rPr lang="en-US" baseline="0" smtClean="0"/>
              <a:t> cố: Các em đã biết được âm thanh rất cần cho cuộc sống của con người.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298DA-0CD8-457C-89F2-A7227DEE29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3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BE7F-B5DA-4BAE-99D9-8638E78B0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8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059CA-1C4B-4FFB-9C33-F5162F77C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3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EDF6-BB55-40F7-A039-51B444933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77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500" y="274639"/>
            <a:ext cx="102870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001A-9D4C-415A-B16F-947B19111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92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êu đề, Nội dung và 2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quarter" idx="2"/>
          </p:nvPr>
        </p:nvSpPr>
        <p:spPr>
          <a:xfrm>
            <a:off x="5810250" y="1600200"/>
            <a:ext cx="5048250" cy="2185988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ội dung 4"/>
          <p:cNvSpPr>
            <a:spLocks noGrp="1"/>
          </p:cNvSpPr>
          <p:nvPr>
            <p:ph sz="quarter" idx="3"/>
          </p:nvPr>
        </p:nvSpPr>
        <p:spPr>
          <a:xfrm>
            <a:off x="5810250" y="3938589"/>
            <a:ext cx="5048250" cy="218757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D922-27B1-4886-BC81-112985871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0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A9962-6FEB-4463-BC83-DC05E1405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1F2DA-B117-4882-8894-F64A974B8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5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EF357-D59A-41F7-B00B-80A8203A9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14120-8F45-449A-844A-A92878F42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2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61FAA-012B-45B7-A743-6E0B575F2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A98B8-E3B5-487D-9C4C-CF0CD9339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1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30DC0-32E1-43D2-ABD1-DE57DF07E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DE7B7-8414-4AE5-A0B0-CEBB83F76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10287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6A4AC56-A1B8-413B-BF79-C6DCF8542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21.jpeg"/><Relationship Id="rId18" Type="http://schemas.openxmlformats.org/officeDocument/2006/relationships/image" Target="../media/image25.jpeg"/><Relationship Id="rId3" Type="http://schemas.microsoft.com/office/2007/relationships/media" Target="../media/media2.WAV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microsoft.com/office/2007/relationships/media" Target="../media/media3.mp3"/><Relationship Id="rId11" Type="http://schemas.openxmlformats.org/officeDocument/2006/relationships/image" Target="../media/image19.jpeg"/><Relationship Id="rId5" Type="http://schemas.openxmlformats.org/officeDocument/2006/relationships/audio" Target="NULL" TargetMode="Externa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4.xml"/><Relationship Id="rId19" Type="http://schemas.openxmlformats.org/officeDocument/2006/relationships/image" Target="../media/image26.jpeg"/><Relationship Id="rId4" Type="http://schemas.openxmlformats.org/officeDocument/2006/relationships/audio" Target="../media/media2.WAV"/><Relationship Id="rId9" Type="http://schemas.microsoft.com/office/2007/relationships/media" Target="../media/media6.mp3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4.jpeg"/><Relationship Id="rId4" Type="http://schemas.openxmlformats.org/officeDocument/2006/relationships/slide" Target="slide15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142999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164068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KHOA </a:t>
            </a:r>
            <a:r>
              <a:rPr lang="en-US" sz="3200" b="1" u="sng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 4- TUẦN 22</a:t>
            </a:r>
            <a:endParaRPr lang="en-US" sz="3200" b="1" u="sng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748843"/>
            <a:ext cx="8534399" cy="67710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THANH TRONG </a:t>
            </a:r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 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tieng coi x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2952750" cy="29654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k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2907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tiêng dong co o 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066800"/>
            <a:ext cx="2857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suoi c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30956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 descr="ru 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495800"/>
            <a:ext cx="3159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3" descr="tieng r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7"/>
          <a:stretch>
            <a:fillRect/>
          </a:stretch>
        </p:blipFill>
        <p:spPr bwMode="auto">
          <a:xfrm>
            <a:off x="9264650" y="1143000"/>
            <a:ext cx="2165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4" descr="dan b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43000"/>
            <a:ext cx="21653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15" descr="tieng h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43"/>
          <a:stretch>
            <a:fillRect/>
          </a:stretch>
        </p:blipFill>
        <p:spPr bwMode="auto">
          <a:xfrm>
            <a:off x="9525000" y="4648200"/>
            <a:ext cx="1809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476250" y="4124325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đàn bầu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9334500" y="6629400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hát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6858000" y="6629400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ru</a:t>
            </a: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3524250" y="6629400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suối</a:t>
            </a:r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571500" y="6629400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khóc</a:t>
            </a: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3333750" y="4116388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còi xe</a:t>
            </a:r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6762750" y="4060825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động cơ ô tô</a:t>
            </a:r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9239250" y="4060825"/>
            <a:ext cx="20955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Tiếng rao</a:t>
            </a:r>
          </a:p>
        </p:txBody>
      </p:sp>
      <p:sp>
        <p:nvSpPr>
          <p:cNvPr id="12306" name="Text Box 22"/>
          <p:cNvSpPr txBox="1">
            <a:spLocks noChangeArrowheads="1"/>
          </p:cNvSpPr>
          <p:nvPr/>
        </p:nvSpPr>
        <p:spPr bwMode="auto">
          <a:xfrm>
            <a:off x="0" y="76200"/>
            <a:ext cx="1143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Nói về những âm thanh ưa thích và những âm thanh không thích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8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3" presetClass="entr" presetSubtype="3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5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2" grpId="0" animBg="1"/>
      <p:bldP spid="50193" grpId="0" animBg="1"/>
      <p:bldP spid="50194" grpId="0" animBg="1"/>
      <p:bldP spid="50195" grpId="0" animBg="1"/>
      <p:bldP spid="50196" grpId="0" animBg="1"/>
      <p:bldP spid="50197" grpId="0" animBg="1"/>
      <p:bldP spid="50198" grpId="0" animBg="1"/>
      <p:bldP spid="501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on_c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098556"/>
            <a:ext cx="3771900" cy="255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chim4027.wav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108992"/>
            <a:ext cx="762000" cy="609600"/>
          </a:xfrm>
        </p:spPr>
      </p:pic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5048250" y="6477000"/>
            <a:ext cx="9525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Text Box 20"/>
          <p:cNvSpPr txBox="1">
            <a:spLocks noChangeArrowheads="1"/>
          </p:cNvSpPr>
          <p:nvPr/>
        </p:nvSpPr>
        <p:spPr bwMode="auto">
          <a:xfrm>
            <a:off x="0" y="76200"/>
            <a:ext cx="1104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r>
              <a:rPr lang="en-US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Nói về những âm thanh ưa thích và những âm thanh không thích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91400" y="3690621"/>
            <a:ext cx="4038600" cy="2949023"/>
            <a:chOff x="8572500" y="2667000"/>
            <a:chExt cx="2857500" cy="2133600"/>
          </a:xfrm>
        </p:grpSpPr>
        <p:pic>
          <p:nvPicPr>
            <p:cNvPr id="38918" name="Picture 6" descr="image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0" y="2667000"/>
              <a:ext cx="28575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RuaMatNhuMeo-XuanMai-2971956.mp3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9">
                    <p14:trim st="30362.6304" end="90698.6189"/>
                  </p14:media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8682264" y="2910114"/>
              <a:ext cx="609600" cy="6096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638550" y="3657600"/>
            <a:ext cx="3752850" cy="3120571"/>
            <a:chOff x="8637588" y="4800600"/>
            <a:chExt cx="2792412" cy="2057400"/>
          </a:xfrm>
        </p:grpSpPr>
        <p:pic>
          <p:nvPicPr>
            <p:cNvPr id="38924" name="Picture 12" descr="suoi chay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7588" y="4800600"/>
              <a:ext cx="2792412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Tieng-suoi-chay-www_nhacchuongvui_com.mp3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8">
                    <p14:trim end="19092.0652"/>
                  </p14:media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8751207" y="4822371"/>
              <a:ext cx="609600" cy="6096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391400" y="1039824"/>
            <a:ext cx="4038600" cy="2617776"/>
            <a:chOff x="8667750" y="685800"/>
            <a:chExt cx="2762250" cy="2133600"/>
          </a:xfrm>
        </p:grpSpPr>
        <p:pic>
          <p:nvPicPr>
            <p:cNvPr id="38931" name="Picture 5" descr="guitar%20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7750" y="685800"/>
              <a:ext cx="276225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LKDanGhita-NA_32yp5.mp3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7">
                    <p14:trim end="487636.5049"/>
                  </p14:media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8780236" y="685800"/>
              <a:ext cx="609600" cy="6096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3624804"/>
            <a:ext cx="3638549" cy="3080656"/>
            <a:chOff x="5791200" y="4644571"/>
            <a:chExt cx="2781300" cy="2213429"/>
          </a:xfrm>
        </p:grpSpPr>
        <p:pic>
          <p:nvPicPr>
            <p:cNvPr id="53259" name="Picture 11" descr="images403271_phat_thanh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4648200"/>
              <a:ext cx="27813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mTrangMoCoi-DanTruong_38fsb.mp3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6">
                    <p14:trim st="44967.0688" end="212728.8413"/>
                  </p14:media>
                </p:ext>
              </p:extLst>
            </p:nvPr>
          </p:nvPicPr>
          <p:blipFill>
            <a:blip r:embed="rId14">
              <a:biLevel thresh="75000"/>
            </a:blip>
            <a:stretch>
              <a:fillRect/>
            </a:stretch>
          </p:blipFill>
          <p:spPr>
            <a:xfrm>
              <a:off x="5858406" y="4644571"/>
              <a:ext cx="609600" cy="609600"/>
            </a:xfrm>
            <a:prstGeom prst="rect">
              <a:avLst/>
            </a:prstGeom>
          </p:spPr>
        </p:pic>
      </p:grpSp>
      <p:pic>
        <p:nvPicPr>
          <p:cNvPr id="27" name="Picture 9" descr="080729154010-435-56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556"/>
            <a:ext cx="3638550" cy="255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oit4027.wav">
            <a:hlinkClick r:id="" action="ppaction://media"/>
          </p:cNvPr>
          <p:cNvPicPr>
            <a:picLocks noGrp="1" noChangeAspect="1" noChangeArrowheads="1"/>
          </p:cNvPicPr>
          <p:nvPr>
            <p:ph sz="quarter" idx="4294967295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098556"/>
            <a:ext cx="66675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par>
              <p:cTn id="14"/>
            </p:par>
            <p:par>
              <p:cTn id="15"/>
            </p:par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3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-76200"/>
            <a:ext cx="10477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257" y="1446273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-7257" y="861498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86" name="Picture 2" descr="scan0014"/>
          <p:cNvPicPr>
            <a:picLocks noChangeAspect="1" noChangeArrowheads="1"/>
          </p:cNvPicPr>
          <p:nvPr/>
        </p:nvPicPr>
        <p:blipFill>
          <a:blip r:embed="rId2">
            <a:lum bright="2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1981200"/>
            <a:ext cx="40957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7" descr="vcr_eject_tape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81400"/>
            <a:ext cx="3619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12" descr="may hat"/>
          <p:cNvPicPr>
            <a:picLocks noChangeAspect="1" noChangeArrowheads="1"/>
          </p:cNvPicPr>
          <p:nvPr/>
        </p:nvPicPr>
        <p:blipFill>
          <a:blip r:embed="rId4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t="4959" r="32402" b="2646"/>
          <a:stretch>
            <a:fillRect/>
          </a:stretch>
        </p:blipFill>
        <p:spPr bwMode="auto">
          <a:xfrm>
            <a:off x="0" y="2286000"/>
            <a:ext cx="37147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0" y="6324600"/>
            <a:ext cx="4000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60033"/>
                </a:solidFill>
              </a:rPr>
              <a:t>Chiếc máy hát đầu tiên của</a:t>
            </a:r>
          </a:p>
          <a:p>
            <a:pPr eaLnBrk="1" hangingPunct="1"/>
            <a:r>
              <a:rPr lang="en-US" b="1">
                <a:solidFill>
                  <a:srgbClr val="660033"/>
                </a:solidFill>
              </a:rPr>
              <a:t>nhà bác học Tô-mát Ê-đi-xơn.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11284" grpId="0"/>
      <p:bldP spid="11285" grpId="0"/>
      <p:bldP spid="112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52400"/>
            <a:ext cx="1085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0" y="1043101"/>
            <a:ext cx="533309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 những lời phát biểu,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hay,...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32657" y="3429000"/>
            <a:ext cx="5143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3093" y="1043101"/>
            <a:ext cx="5767388" cy="5892800"/>
            <a:chOff x="12700" y="965200"/>
            <a:chExt cx="5715000" cy="5715000"/>
          </a:xfrm>
        </p:grpSpPr>
        <p:pic>
          <p:nvPicPr>
            <p:cNvPr id="7" name="Picture 7" descr="Bac Ho doc tuyen ngon Doc lap"/>
            <p:cNvPicPr>
              <a:picLocks noChangeAspect="1" noChangeArrowheads="1"/>
            </p:cNvPicPr>
            <p:nvPr/>
          </p:nvPicPr>
          <p:blipFill>
            <a:blip r:embed="rId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" y="965200"/>
              <a:ext cx="5715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TuyenNgonDocLap291945-HoChiMinh_3f9xg.mp3">
              <a:hlinkClick r:id="" action="ppaction://media"/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end="331896.4903"/>
                  </p14:media>
                </p:ext>
              </p:extLst>
            </p:nvPr>
          </p:nvPicPr>
          <p:blipFill>
            <a:blip r:embed="rId6">
              <a:duotone>
                <a:prstClr val="black"/>
                <a:srgbClr val="FF99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57200" y="1447800"/>
              <a:ext cx="609600" cy="609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386" grpId="0"/>
      <p:bldP spid="123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0" y="609600"/>
            <a:ext cx="11430000" cy="5078313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Ghi nhớ:</a:t>
            </a:r>
            <a:endParaRPr lang="en-US" sz="36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Tô-mát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cát-xét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CD,…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ranh 1,2,3 Am_thanh_trong_cuoc_s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762000"/>
            <a:ext cx="11430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714500" y="4267200"/>
            <a:ext cx="7429500" cy="8318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Quan sát tranh và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trả lời câu hỏi: 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 ồn có thể phát ra từ đâu ?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688900" y="3269846"/>
            <a:ext cx="826977" cy="6902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996807" y="5932364"/>
            <a:ext cx="826977" cy="6902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-149436" y="76200"/>
            <a:ext cx="11437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smtClean="0">
                <a:solidFill>
                  <a:srgbClr val="FF0000"/>
                </a:solidFill>
              </a:rPr>
              <a:t>HĐ </a:t>
            </a:r>
            <a:r>
              <a:rPr lang="en-US" sz="2400">
                <a:solidFill>
                  <a:srgbClr val="FF0000"/>
                </a:solidFill>
              </a:rPr>
              <a:t>4: Tìm hiểu nguồn gây </a:t>
            </a:r>
            <a:r>
              <a:rPr lang="en-US" sz="2400">
                <a:solidFill>
                  <a:srgbClr val="FF0000"/>
                </a:solidFill>
              </a:rPr>
              <a:t>tiếng </a:t>
            </a:r>
            <a:r>
              <a:rPr lang="en-US" sz="2400" smtClean="0">
                <a:solidFill>
                  <a:srgbClr val="FF0000"/>
                </a:solidFill>
              </a:rPr>
              <a:t>ồn- Tác hại của tiếng ồn- Biện pháp phòng chống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867400" y="6284839"/>
            <a:ext cx="826977" cy="6902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152400"/>
            <a:ext cx="11287012" cy="3657600"/>
            <a:chOff x="384" y="1476"/>
            <a:chExt cx="4992" cy="2544"/>
          </a:xfrm>
        </p:grpSpPr>
        <p:pic>
          <p:nvPicPr>
            <p:cNvPr id="5" name="Picture 5" descr="tranh 1,2,3 Am_thanh_trong_cuoc_so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" b="38235"/>
            <a:stretch>
              <a:fillRect/>
            </a:stretch>
          </p:blipFill>
          <p:spPr bwMode="auto">
            <a:xfrm>
              <a:off x="384" y="1476"/>
              <a:ext cx="499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480" y="3600"/>
              <a:ext cx="336" cy="3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66800" y="3303467"/>
            <a:ext cx="4873625" cy="46196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Tiếng ồn có thể phát ra từ đâu ?</a:t>
            </a:r>
          </a:p>
        </p:txBody>
      </p:sp>
      <p:pic>
        <p:nvPicPr>
          <p:cNvPr id="8" name="Picture 4" descr="tranh 1,2,3 Am_thanh_trong_cuoc_s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9" r="59689"/>
          <a:stretch>
            <a:fillRect/>
          </a:stretch>
        </p:blipFill>
        <p:spPr bwMode="auto">
          <a:xfrm>
            <a:off x="0" y="3826420"/>
            <a:ext cx="4566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4602874" y="3810000"/>
            <a:ext cx="6863412" cy="3048000"/>
            <a:chOff x="576" y="1200"/>
            <a:chExt cx="4608" cy="2832"/>
          </a:xfrm>
        </p:grpSpPr>
        <p:pic>
          <p:nvPicPr>
            <p:cNvPr id="10" name="Picture 8" descr="tranh 1,2,3 Am_thanh_trong_cuoc_so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4" t="70589"/>
            <a:stretch>
              <a:fillRect/>
            </a:stretch>
          </p:blipFill>
          <p:spPr bwMode="auto">
            <a:xfrm>
              <a:off x="576" y="1200"/>
              <a:ext cx="4608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752" y="3600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</p:grp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369458" y="6283180"/>
            <a:ext cx="759703" cy="5592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14647" y="3337604"/>
            <a:ext cx="4825778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Tiếng ồn có tác hại gì ?</a:t>
            </a:r>
          </a:p>
        </p:txBody>
      </p:sp>
    </p:spTree>
    <p:extLst>
      <p:ext uri="{BB962C8B-B14F-4D97-AF65-F5344CB8AC3E}">
        <p14:creationId xmlns:p14="http://schemas.microsoft.com/office/powerpoint/2010/main" val="168631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179614" y="642610"/>
            <a:ext cx="5048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- Nguyên nhân gây tiếng ồn: </a:t>
            </a:r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5000625" y="628802"/>
            <a:ext cx="6381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ym typeface="Wingdings" pitchFamily="2" charset="2"/>
              </a:rPr>
              <a:t> Hầu hết do con người gây ra.</a:t>
            </a:r>
            <a:endParaRPr lang="en-US" sz="2800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94129" y="1981200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- Tác hại: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714829" y="2685143"/>
            <a:ext cx="657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Gây chói tai, ảnh hưởng đến tai giữa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729343" y="3345543"/>
            <a:ext cx="561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 smtClean="0"/>
              <a:t>Nhức</a:t>
            </a:r>
            <a:r>
              <a:rPr lang="en-US" sz="2800" dirty="0" smtClean="0"/>
              <a:t> </a:t>
            </a:r>
            <a:r>
              <a:rPr lang="en-US" sz="2800" dirty="0" err="1"/>
              <a:t>đầu</a:t>
            </a:r>
            <a:endParaRPr lang="en-US" sz="2800" dirty="0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729343" y="3962400"/>
            <a:ext cx="2190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Mất ngủ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751114" y="4572000"/>
            <a:ext cx="3905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Suy nhược thần kinh</a:t>
            </a:r>
          </a:p>
        </p:txBody>
      </p:sp>
    </p:spTree>
    <p:extLst>
      <p:ext uri="{BB962C8B-B14F-4D97-AF65-F5344CB8AC3E}">
        <p14:creationId xmlns:p14="http://schemas.microsoft.com/office/powerpoint/2010/main" val="28899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  <p:bldP spid="18442" grpId="0"/>
      <p:bldP spid="18444" grpId="0"/>
      <p:bldP spid="18446" grpId="0"/>
      <p:bldP spid="18448" grpId="0"/>
      <p:bldP spid="184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619250" y="304800"/>
            <a:ext cx="9525000" cy="5276850"/>
            <a:chOff x="816" y="912"/>
            <a:chExt cx="4800" cy="2604"/>
          </a:xfrm>
        </p:grpSpPr>
        <p:pic>
          <p:nvPicPr>
            <p:cNvPr id="3" name="Picture 14" descr="tranh 4,5 Am_thanh_trong_cuoc_so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912"/>
              <a:ext cx="4800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15"/>
            <p:cNvSpPr>
              <a:spLocks noChangeArrowheads="1"/>
            </p:cNvSpPr>
            <p:nvPr/>
          </p:nvSpPr>
          <p:spPr bwMode="auto">
            <a:xfrm>
              <a:off x="864" y="3072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  <p:sp>
          <p:nvSpPr>
            <p:cNvPr id="5" name="Oval 16"/>
            <p:cNvSpPr>
              <a:spLocks noChangeArrowheads="1"/>
            </p:cNvSpPr>
            <p:nvPr/>
          </p:nvSpPr>
          <p:spPr bwMode="auto">
            <a:xfrm>
              <a:off x="3216" y="3168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762000" y="5943600"/>
            <a:ext cx="9810750" cy="466725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Cần có những biện pháp nào để phòng chống tiếng ồn ?</a:t>
            </a:r>
          </a:p>
        </p:txBody>
      </p:sp>
    </p:spTree>
    <p:extLst>
      <p:ext uri="{BB962C8B-B14F-4D97-AF65-F5344CB8AC3E}">
        <p14:creationId xmlns:p14="http://schemas.microsoft.com/office/powerpoint/2010/main" val="16553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057400" y="1981200"/>
            <a:ext cx="781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Đưa ra các qui định chung ở nơi công cộng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057400" y="2819400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Sử dụng các vật ngăn </a:t>
            </a:r>
            <a:r>
              <a:rPr lang="en-US" sz="28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cách hoăc đóng cửa sổ, cửa ra vào khi nên ngoài có tiếng ồn.</a:t>
            </a:r>
            <a:endParaRPr lang="en-US" sz="28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2031093" y="3863270"/>
            <a:ext cx="4286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Trồng nhiều cây xanh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914400" y="1066800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Biện pháp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9067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0" y="2667000"/>
            <a:ext cx="11144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 tên các âm thanh </a:t>
            </a:r>
            <a:r>
              <a:rPr lang="nl-NL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 ta </a:t>
            </a:r>
            <a:r>
              <a:rPr lang="nl-NL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thường gặp trong cuộc sống hằng ngày?</a:t>
            </a:r>
            <a:r>
              <a:rPr lang="nl-NL" sz="3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952500" y="513158"/>
            <a:ext cx="7620000" cy="1285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KIỂM TRA BÀI CŨ.</a:t>
            </a:r>
          </a:p>
        </p:txBody>
      </p:sp>
      <p:pic>
        <p:nvPicPr>
          <p:cNvPr id="3076" name="Picture 13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340518"/>
            <a:ext cx="1238250" cy="163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0" y="3859344"/>
            <a:ext cx="1143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Âm thanh có thể truyền qua được những môi trường nào? 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-14514" y="5212073"/>
            <a:ext cx="1143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Âm </a:t>
            </a:r>
            <a:r>
              <a:rPr lang="en-US" sz="36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 không chỉ </a:t>
            </a:r>
            <a:r>
              <a:rPr 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truyền qua </a:t>
            </a:r>
            <a:r>
              <a:rPr lang="en-US" sz="36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 không khí mà còn truyền qua chất rắn, chất lỏng.</a:t>
            </a:r>
            <a:endParaRPr lang="en-US" sz="36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084" grpId="0" animBg="1"/>
      <p:bldP spid="308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52400"/>
            <a:ext cx="1143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5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Nói về các việc nên/ không nên làm để góp phần chống tiếng ồn cho bản thân và những người xung quanh.</a:t>
            </a:r>
            <a:endParaRPr lang="en-US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0" y="1524000"/>
            <a:ext cx="11430000" cy="5562600"/>
            <a:chOff x="192" y="1872"/>
            <a:chExt cx="5376" cy="2256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92" y="1872"/>
              <a:ext cx="5376" cy="2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2880" y="1872"/>
              <a:ext cx="0" cy="225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192" y="2208"/>
              <a:ext cx="53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168" y="1926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endPara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3552" y="1920"/>
              <a:ext cx="12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 nên</a:t>
              </a:r>
            </a:p>
          </p:txBody>
        </p: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52400" y="2590800"/>
            <a:ext cx="5334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823820" y="2806134"/>
            <a:ext cx="52387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to;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vi to;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sủa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;…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4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0545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62000" y="2057400"/>
            <a:ext cx="9067800" cy="372127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ồn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sức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gây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ngủ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đau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tai,…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nhữn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tai.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zV025-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3505200"/>
            <a:ext cx="11430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6"/>
          <p:cNvSpPr>
            <a:spLocks noChangeArrowheads="1" noChangeShapeType="1" noTextEdit="1"/>
          </p:cNvSpPr>
          <p:nvPr/>
        </p:nvSpPr>
        <p:spPr bwMode="auto">
          <a:xfrm>
            <a:off x="2505075" y="4914900"/>
            <a:ext cx="6191250" cy="1219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 !</a:t>
            </a:r>
          </a:p>
        </p:txBody>
      </p:sp>
      <p:sp>
        <p:nvSpPr>
          <p:cNvPr id="2" name="Rectangle 1"/>
          <p:cNvSpPr/>
          <p:nvPr/>
        </p:nvSpPr>
        <p:spPr>
          <a:xfrm>
            <a:off x="1" y="2057400"/>
            <a:ext cx="10702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 - Các </a:t>
            </a:r>
            <a:r>
              <a:rPr lang="en-US" sz="3200">
                <a:solidFill>
                  <a:srgbClr val="FF0000"/>
                </a:solidFill>
              </a:rPr>
              <a:t>em về xem lại phần ghi nhớ và thực hiện đúng việc đi nhẹ nói khẽ ở bệnh viện, không gây ồn ở những nơi công cộng nhé!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629" y="533400"/>
            <a:ext cx="11426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>
                <a:solidFill>
                  <a:srgbClr val="0070C0"/>
                </a:solidFill>
              </a:rPr>
              <a:t>Củng </a:t>
            </a:r>
            <a:r>
              <a:rPr lang="en-US" sz="3200" u="sng" smtClean="0">
                <a:solidFill>
                  <a:srgbClr val="0070C0"/>
                </a:solidFill>
              </a:rPr>
              <a:t>cố - Dặn dò: </a:t>
            </a:r>
          </a:p>
          <a:p>
            <a:r>
              <a:rPr lang="en-US" sz="3200" smtClean="0">
                <a:solidFill>
                  <a:srgbClr val="FF0000"/>
                </a:solidFill>
              </a:rPr>
              <a:t> - Các </a:t>
            </a:r>
            <a:r>
              <a:rPr lang="en-US" sz="3200">
                <a:solidFill>
                  <a:srgbClr val="FF0000"/>
                </a:solidFill>
              </a:rPr>
              <a:t>em đã biết được âm thanh rất cần cho cuộc sống của con người. </a:t>
            </a:r>
            <a:endParaRPr lang="vi-VN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6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ownloads\Các loại lớp 4B\BÀI GIẢNG POI\Tuần 22\cảnh\đẹp\50143737_226420621605633_11659061442253946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638"/>
            <a:ext cx="11430000" cy="71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ownloads\Các loại lớp 4B\BÀI GIẢNG POI\Tuần 22\cảnh\đẹp\50127094_1999470796836921_411865390204216934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9563" y="-1814513"/>
            <a:ext cx="19669126" cy="1048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ownloads\Các loại lớp 4B\BÀI GIẢNG POI\Tuần 22\cảnh\đẹp\49948385_2440959572643043_707914135413509324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7000" y="-2019300"/>
            <a:ext cx="24384000" cy="1089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ownloads\Các loại lớp 4B\BÀI GIẢNG POI\Tuần 22\cảnh\đẹp\50724769_2445462218859445_775459792863048499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7000" y="-2176463"/>
            <a:ext cx="24384000" cy="1121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zV025-1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6"/>
          <p:cNvSpPr>
            <a:spLocks noChangeArrowheads="1" noChangeShapeType="1" noTextEdit="1"/>
          </p:cNvSpPr>
          <p:nvPr/>
        </p:nvSpPr>
        <p:spPr bwMode="auto">
          <a:xfrm>
            <a:off x="2667000" y="1752600"/>
            <a:ext cx="6191250" cy="3200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9144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KHOA HỌC</a:t>
            </a:r>
            <a:endParaRPr lang="en-US" sz="3200" b="1" u="sng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0" y="1966348"/>
            <a:ext cx="8534399" cy="67710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THANH TRONG CUỘC SỐNG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52400" y="2209800"/>
            <a:ext cx="5410200" cy="2209800"/>
            <a:chOff x="1200" y="1152"/>
            <a:chExt cx="2400" cy="1392"/>
          </a:xfrm>
        </p:grpSpPr>
        <p:pic>
          <p:nvPicPr>
            <p:cNvPr id="5134" name="Picture 12" descr="scan0018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152"/>
              <a:ext cx="2400" cy="13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5" name="Oval 13"/>
            <p:cNvSpPr>
              <a:spLocks noChangeArrowheads="1"/>
            </p:cNvSpPr>
            <p:nvPr/>
          </p:nvSpPr>
          <p:spPr bwMode="auto">
            <a:xfrm>
              <a:off x="129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52400" y="4495800"/>
            <a:ext cx="5486400" cy="2362200"/>
            <a:chOff x="1117" y="2544"/>
            <a:chExt cx="2328" cy="1680"/>
          </a:xfrm>
        </p:grpSpPr>
        <p:pic>
          <p:nvPicPr>
            <p:cNvPr id="5132" name="Picture 10" descr="scan0016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" y="2544"/>
              <a:ext cx="2328" cy="16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Oval 14"/>
            <p:cNvSpPr>
              <a:spLocks noChangeArrowheads="1"/>
            </p:cNvSpPr>
            <p:nvPr/>
          </p:nvSpPr>
          <p:spPr bwMode="auto">
            <a:xfrm>
              <a:off x="1248" y="398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3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638800" y="4495800"/>
            <a:ext cx="5791200" cy="2362200"/>
            <a:chOff x="3552" y="2544"/>
            <a:chExt cx="1776" cy="1680"/>
          </a:xfrm>
        </p:grpSpPr>
        <p:pic>
          <p:nvPicPr>
            <p:cNvPr id="5130" name="Picture 11" descr="scan0017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"/>
            <a:stretch>
              <a:fillRect/>
            </a:stretch>
          </p:blipFill>
          <p:spPr bwMode="auto">
            <a:xfrm>
              <a:off x="3552" y="2544"/>
              <a:ext cx="1776" cy="16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1" name="Oval 15"/>
            <p:cNvSpPr>
              <a:spLocks noChangeArrowheads="1"/>
            </p:cNvSpPr>
            <p:nvPr/>
          </p:nvSpPr>
          <p:spPr bwMode="auto">
            <a:xfrm>
              <a:off x="3559" y="397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638800" y="2208213"/>
            <a:ext cx="5791200" cy="2211387"/>
            <a:chOff x="3552" y="1151"/>
            <a:chExt cx="1776" cy="1393"/>
          </a:xfrm>
        </p:grpSpPr>
        <p:pic>
          <p:nvPicPr>
            <p:cNvPr id="5128" name="Picture 9" descr="scan0019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151"/>
              <a:ext cx="1776" cy="13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9" name="Oval 16"/>
            <p:cNvSpPr>
              <a:spLocks noChangeArrowheads="1"/>
            </p:cNvSpPr>
            <p:nvPr/>
          </p:nvSpPr>
          <p:spPr bwMode="auto">
            <a:xfrm>
              <a:off x="3628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0" y="533400"/>
            <a:ext cx="11201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1, 2, 3, 4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304800" y="0"/>
            <a:ext cx="1089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  <p:bldP spid="71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-47172" y="3377625"/>
            <a:ext cx="2257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</a:p>
        </p:txBody>
      </p: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2131786" y="3418446"/>
            <a:ext cx="3314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Gõ cồng chiêng.</a:t>
            </a:r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2095500" y="4260275"/>
            <a:ext cx="3870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Tiếng cồng chiêng.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2095500" y="4884551"/>
            <a:ext cx="3238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Thưởng thức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âm nhạc.</a:t>
            </a:r>
          </a:p>
        </p:txBody>
      </p:sp>
      <p:pic>
        <p:nvPicPr>
          <p:cNvPr id="6150" name="Picture 4" descr="Trang86.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16000"/>
            <a:ext cx="5638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-107497" y="2469529"/>
            <a:ext cx="790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-19958" y="1561038"/>
            <a:ext cx="9963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 động ấy phát ra những âm thanh gì?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16328" y="1066800"/>
            <a:ext cx="7658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gợi tả trong hình.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45357" y="4946075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Vai trò 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-50801" y="4215825"/>
            <a:ext cx="2381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 thanh: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52400" y="0"/>
            <a:ext cx="1089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-19958" y="619911"/>
            <a:ext cx="87829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 quan sát tranh và trả lời các câu hỏi sau: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6" grpId="0"/>
      <p:bldP spid="7" grpId="0"/>
      <p:bldP spid="8" grpId="0"/>
      <p:bldP spid="32780" grpId="0"/>
      <p:bldP spid="32781" grpId="0"/>
      <p:bldP spid="32782" grpId="0"/>
      <p:bldP spid="32783" grpId="0"/>
      <p:bldP spid="32784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2190750" y="2514600"/>
            <a:ext cx="2595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 chuyện.</a:t>
            </a: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2190750" y="3200400"/>
            <a:ext cx="285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 nói.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2095500" y="3854450"/>
            <a:ext cx="35242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Trao đổi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tâm tư,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tình cảm.</a:t>
            </a:r>
          </a:p>
        </p:txBody>
      </p:sp>
      <p:pic>
        <p:nvPicPr>
          <p:cNvPr id="7173" name="Picture 2" descr="Trang86.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0"/>
            <a:ext cx="666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2482850"/>
            <a:ext cx="2257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0" y="3810000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Vai trò 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0" y="3124200"/>
            <a:ext cx="2381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 thanh: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1905000" y="3581400"/>
            <a:ext cx="2476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Dạy và học.</a:t>
            </a:r>
          </a:p>
        </p:txBody>
      </p:sp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2092325" y="3009900"/>
            <a:ext cx="2193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 nói.</a:t>
            </a: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2286000" y="2286000"/>
            <a:ext cx="228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 tập.</a:t>
            </a:r>
          </a:p>
        </p:txBody>
      </p:sp>
      <p:pic>
        <p:nvPicPr>
          <p:cNvPr id="8197" name="Picture 2" descr="Trang86.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714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2330450"/>
            <a:ext cx="2257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Hoạt động: 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0" y="3657600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Vai trò 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0" y="2971800"/>
            <a:ext cx="2381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 thanh: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ang86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676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2286000" y="2438400"/>
            <a:ext cx="419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Đánh trống</a:t>
            </a: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2190750" y="3124200"/>
            <a:ext cx="4695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Tiếng trống</a:t>
            </a: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2095500" y="3810000"/>
            <a:ext cx="3856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Báo hiệu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2482850"/>
            <a:ext cx="2257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0" y="3810000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Vai trò 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0" y="3124200"/>
            <a:ext cx="2381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Âm thanh: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7905750" y="1371600"/>
            <a:ext cx="28575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Giao tiếp</a:t>
            </a: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8001000" y="2743200"/>
            <a:ext cx="28575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 tín hiệu</a:t>
            </a:r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8001000" y="4114800"/>
            <a:ext cx="2857500" cy="1828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6667500" y="2057400"/>
            <a:ext cx="1238250" cy="1143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6667500" y="3200400"/>
            <a:ext cx="13335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>
            <a:off x="6667500" y="3200400"/>
            <a:ext cx="1428750" cy="1447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8286750" y="4495800"/>
            <a:ext cx="2476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 cuộc sống thêm tươi vui, ….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0" y="2667000"/>
            <a:ext cx="6667500" cy="9540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Âm thanh rất cần cho con người. Nhờ có âm thanh chúng ta có thể:</a:t>
            </a:r>
            <a:endParaRPr lang="en-US" sz="28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0" y="4648200"/>
            <a:ext cx="77152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Âm thanh rất cần cho con người. Nhờ có âm thanh, chúng ta có thể học tập, nói chuyện với nhau, thưởng thức âm nhạc, báo hiệu,...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0" y="914400"/>
            <a:ext cx="75247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Âm thanh cần thiết cho cuộc sống của chúng ta như thế nào?</a:t>
            </a:r>
          </a:p>
        </p:txBody>
      </p:sp>
      <p:sp>
        <p:nvSpPr>
          <p:cNvPr id="11276" name="Text Box 25"/>
          <p:cNvSpPr txBox="1">
            <a:spLocks noChangeArrowheads="1"/>
          </p:cNvSpPr>
          <p:nvPr/>
        </p:nvSpPr>
        <p:spPr bwMode="auto">
          <a:xfrm>
            <a:off x="9048750" y="762000"/>
            <a:ext cx="238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animBg="1"/>
      <p:bldP spid="49160" grpId="0" animBg="1"/>
      <p:bldP spid="49161" grpId="0" animBg="1"/>
      <p:bldP spid="49162" grpId="0" animBg="1"/>
      <p:bldP spid="49163" grpId="0" animBg="1"/>
      <p:bldP spid="49164" grpId="0" animBg="1"/>
      <p:bldP spid="8213" grpId="0"/>
      <p:bldP spid="8214" grpId="0" animBg="1"/>
      <p:bldP spid="8215" grpId="0"/>
      <p:bldP spid="8216" grpId="0"/>
      <p:bldP spid="8216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1058</Words>
  <Application>Microsoft Office PowerPoint</Application>
  <PresentationFormat>Custom</PresentationFormat>
  <Paragraphs>117</Paragraphs>
  <Slides>27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elitebook 8460p</cp:lastModifiedBy>
  <cp:revision>121</cp:revision>
  <dcterms:created xsi:type="dcterms:W3CDTF">2001-12-31T23:26:13Z</dcterms:created>
  <dcterms:modified xsi:type="dcterms:W3CDTF">2020-03-30T03:14:29Z</dcterms:modified>
</cp:coreProperties>
</file>